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8" r:id="rId4"/>
    <p:sldId id="267" r:id="rId5"/>
    <p:sldId id="261" r:id="rId6"/>
    <p:sldId id="262" r:id="rId7"/>
    <p:sldId id="264" r:id="rId8"/>
    <p:sldId id="263" r:id="rId9"/>
    <p:sldId id="258" r:id="rId10"/>
    <p:sldId id="265" r:id="rId11"/>
    <p:sldId id="266" r:id="rId12"/>
    <p:sldId id="25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4"/>
    <p:restoredTop sz="86384"/>
  </p:normalViewPr>
  <p:slideViewPr>
    <p:cSldViewPr snapToGrid="0" snapToObjects="1">
      <p:cViewPr varScale="1">
        <p:scale>
          <a:sx n="93" d="100"/>
          <a:sy n="93" d="100"/>
        </p:scale>
        <p:origin x="232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C706BD1-E17D-4716-866F-C2E660C115D8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10</a:t>
            </a:fld>
            <a:endParaRPr lang="en-GB" sz="11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7359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3B34436-CBBC-4A41-BE6A-3F1B0000AF7C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11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211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3B34436-CBBC-4A41-BE6A-3F1B0000AF7C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12</a:t>
            </a:fld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13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12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2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938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3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580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4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0228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5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247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6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203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7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626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8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2587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BAAADB-BBC5-4A59-B212-885922C758A6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9</a:t>
            </a:fld>
            <a:endParaRPr lang="en-GB" sz="11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"/>
          <p:cNvSpPr/>
          <p:nvPr/>
        </p:nvSpPr>
        <p:spPr>
          <a:xfrm flipH="1">
            <a:off x="11275920" y="2963160"/>
            <a:ext cx="912600" cy="9129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Line 2"/>
          <p:cNvSpPr/>
          <p:nvPr/>
        </p:nvSpPr>
        <p:spPr>
          <a:xfrm flipH="1">
            <a:off x="9206640" y="3190320"/>
            <a:ext cx="2981880" cy="29818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 flipH="1">
            <a:off x="10292040" y="3285000"/>
            <a:ext cx="1896480" cy="18964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Line 4"/>
          <p:cNvSpPr/>
          <p:nvPr/>
        </p:nvSpPr>
        <p:spPr>
          <a:xfrm flipH="1">
            <a:off x="10442880" y="3130920"/>
            <a:ext cx="1745640" cy="17456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 flipH="1">
            <a:off x="10918800" y="3682800"/>
            <a:ext cx="1269720" cy="12700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-1512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862740" y="2356280"/>
            <a:ext cx="10465200" cy="3367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DAFNI Governance Board – 01/12/2020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spc="-1" dirty="0">
                <a:latin typeface="Arial"/>
              </a:rPr>
              <a:t>Champion update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spc="-1" dirty="0" err="1">
                <a:latin typeface="Arial"/>
              </a:rPr>
              <a:t>Juste</a:t>
            </a:r>
            <a:r>
              <a:rPr lang="en-GB" sz="2800" spc="-1">
                <a:latin typeface="Arial"/>
              </a:rPr>
              <a:t> </a:t>
            </a:r>
            <a:r>
              <a:rPr lang="en-GB" sz="2800" spc="-1" err="1">
                <a:latin typeface="Arial"/>
              </a:rPr>
              <a:t>Raimbault</a:t>
            </a:r>
            <a:endParaRPr lang="en-GB" sz="28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>
                <a:latin typeface="Arial"/>
              </a:rPr>
              <a:t>CASA, UCL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469133" y="34988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</a:rPr>
              <a:t>Visualisation of road network processing</a:t>
            </a:r>
            <a:endParaRPr lang="en-GB" sz="2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671" y="571830"/>
            <a:ext cx="10998467" cy="62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852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2"/>
          <p:cNvSpPr/>
          <p:nvPr/>
        </p:nvSpPr>
        <p:spPr>
          <a:xfrm rot="10800000" flipV="1">
            <a:off x="0" y="-1512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8" name="CustomShape 4"/>
          <p:cNvSpPr/>
          <p:nvPr/>
        </p:nvSpPr>
        <p:spPr>
          <a:xfrm>
            <a:off x="413280" y="1524960"/>
            <a:ext cx="7516350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SPENSER model for synthetic population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59" name="CustomShape 5"/>
          <p:cNvSpPr/>
          <p:nvPr/>
        </p:nvSpPr>
        <p:spPr>
          <a:xfrm>
            <a:off x="413280" y="2179080"/>
            <a:ext cx="11250720" cy="40572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Synthetic population generation (individuals or households) module of the SPENSER microsimulation framework developed by N. </a:t>
            </a:r>
            <a:r>
              <a:rPr lang="en-GB" sz="2000" spc="-1" dirty="0" err="1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omaks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at Leeds</a:t>
            </a: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Provided as a docker on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dockerhub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(version 1.4): running DAFNI workflow producing synthetic population csv files for given Local Authorities, at MSOA level and in time using population projections (2011-2050)</a:t>
            </a: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b="0" strike="noStrike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Next steps: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GB" sz="2000" spc="-1" dirty="0">
                <a:solidFill>
                  <a:srgbClr val="000000"/>
                </a:solidFill>
                <a:latin typeface="Arial"/>
                <a:ea typeface="DejaVu Sans"/>
              </a:rPr>
              <a:t>Implement some visualizations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GB" sz="2000" spc="-1" dirty="0">
                <a:solidFill>
                  <a:srgbClr val="000000"/>
                </a:solidFill>
                <a:latin typeface="Arial"/>
              </a:rPr>
              <a:t>Run different modules (only synthetic population for now)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736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2"/>
          <p:cNvSpPr/>
          <p:nvPr/>
        </p:nvSpPr>
        <p:spPr>
          <a:xfrm rot="10800000" flipV="1">
            <a:off x="0" y="-1512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8" name="CustomShape 4"/>
          <p:cNvSpPr/>
          <p:nvPr/>
        </p:nvSpPr>
        <p:spPr>
          <a:xfrm>
            <a:off x="413279" y="1782721"/>
            <a:ext cx="9070689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SPENSER synthetic population microscopic distribution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59" name="CustomShape 5"/>
          <p:cNvSpPr/>
          <p:nvPr/>
        </p:nvSpPr>
        <p:spPr>
          <a:xfrm>
            <a:off x="413279" y="2451896"/>
            <a:ext cx="11649766" cy="4089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>
              <a:lnSpc>
                <a:spcPct val="100000"/>
              </a:lnSpc>
              <a:buClr>
                <a:srgbClr val="000000"/>
              </a:buClr>
              <a:buSzPct val="45000"/>
            </a:pPr>
            <a:endParaRPr lang="en-GB" sz="2000" spc="-1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Synthetic individuals and households at the MSOA level in 2020 for all UK, integrated in the NID</a:t>
            </a: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Implemented in </a:t>
            </a:r>
            <a:r>
              <a:rPr lang="en-GB" sz="2000" b="0" i="1" strike="noStrike" spc="-1" err="1">
                <a:solidFill>
                  <a:srgbClr val="000000"/>
                </a:solidFill>
                <a:latin typeface="Arial"/>
              </a:rPr>
              <a:t>spatialdata</a:t>
            </a: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: distribute uniformly within the MSOA on network nodes; attribute jobs randomly within the FUAs given the MSOA employment distribution; basic home-work plans with uniform start/end times</a:t>
            </a: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Future work: “Four stage model”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>
                <a:solidFill>
                  <a:srgbClr val="000000"/>
                </a:solidFill>
                <a:latin typeface="Arial"/>
              </a:rPr>
              <a:t>Distribute households within MSOAs according to population density grid (100m Eurostat or 1km GHSL) and buildings (OpenStreetMap; OSM </a:t>
            </a:r>
            <a:r>
              <a:rPr lang="en-GB" sz="2000" spc="-1" err="1">
                <a:solidFill>
                  <a:srgbClr val="000000"/>
                </a:solidFill>
                <a:latin typeface="Arial"/>
              </a:rPr>
              <a:t>pbf</a:t>
            </a:r>
            <a:r>
              <a:rPr lang="en-GB" sz="2000" spc="-1">
                <a:solidFill>
                  <a:srgbClr val="000000"/>
                </a:solidFill>
                <a:latin typeface="Arial"/>
              </a:rPr>
              <a:t> implemented in </a:t>
            </a:r>
            <a:r>
              <a:rPr lang="en-GB" sz="2000" i="1" spc="-1" err="1">
                <a:solidFill>
                  <a:srgbClr val="000000"/>
                </a:solidFill>
                <a:latin typeface="Arial"/>
              </a:rPr>
              <a:t>spatialdata</a:t>
            </a:r>
            <a:r>
              <a:rPr lang="en-GB" sz="2000" spc="-1">
                <a:solidFill>
                  <a:srgbClr val="000000"/>
                </a:solidFill>
                <a:latin typeface="Arial"/>
              </a:rPr>
              <a:t>) – individuals already matched in SPENSER data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Use QUANT calibrated parameters to estimate potential home-work flows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>
                <a:solidFill>
                  <a:srgbClr val="000000"/>
                </a:solidFill>
                <a:latin typeface="Arial"/>
              </a:rPr>
              <a:t>Sample workplace given these flows, accessibility patterns and car ownership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469133" y="34988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Full </a:t>
            </a:r>
            <a:r>
              <a:rPr lang="en-GB" sz="2800" b="0" strike="noStrike" spc="-1" err="1">
                <a:solidFill>
                  <a:srgbClr val="000000"/>
                </a:solidFill>
                <a:latin typeface="Arial"/>
              </a:rPr>
              <a:t>MATSim</a:t>
            </a: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 workflow on DAFNI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671" y="591858"/>
            <a:ext cx="10998467" cy="622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269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-6120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BD80A10E-003D-B24E-BEB9-2E0F9EA809B3}"/>
              </a:ext>
            </a:extLst>
          </p:cNvPr>
          <p:cNvSpPr txBox="1"/>
          <p:nvPr/>
        </p:nvSpPr>
        <p:spPr>
          <a:xfrm>
            <a:off x="276480" y="1449490"/>
            <a:ext cx="9489046" cy="38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2800" b="0" strike="noStrike" spc="-1">
                <a:latin typeface="Arial"/>
              </a:rPr>
              <a:t>The </a:t>
            </a:r>
            <a:r>
              <a:rPr lang="en-GB" sz="2800" b="0" strike="noStrike" spc="-1" err="1">
                <a:latin typeface="Arial"/>
              </a:rPr>
              <a:t>MATSim</a:t>
            </a:r>
            <a:r>
              <a:rPr lang="en-GB" sz="2800" b="0" strike="noStrike" spc="-1">
                <a:latin typeface="Arial"/>
              </a:rPr>
              <a:t> (Multi-agent Transport Simulation) framework</a:t>
            </a: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D4A00457-D63C-7640-866B-46F77D41BEAF}"/>
              </a:ext>
            </a:extLst>
          </p:cNvPr>
          <p:cNvSpPr txBox="1"/>
          <p:nvPr/>
        </p:nvSpPr>
        <p:spPr>
          <a:xfrm>
            <a:off x="288000" y="2032487"/>
            <a:ext cx="10927080" cy="1648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200" b="0" i="1" strike="noStrike" spc="-1">
                <a:latin typeface="Arial"/>
              </a:rPr>
              <a:t>Flexible open-source library for transport microsimulation:</a:t>
            </a:r>
            <a:endParaRPr lang="en-GB" sz="2200" i="1" spc="-1">
              <a:latin typeface="Arial"/>
            </a:endParaRPr>
          </a:p>
          <a:p>
            <a:endParaRPr lang="en-GB" sz="2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Finest granularity (time, space, agents), scalable (country-level, millions of agents)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Multimodal (includes public transportation with schedules)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Activity-based (generalized adaptive scoring for agents daily plans)</a:t>
            </a:r>
          </a:p>
        </p:txBody>
      </p:sp>
      <p:sp>
        <p:nvSpPr>
          <p:cNvPr id="10" name="TextShape 3">
            <a:extLst>
              <a:ext uri="{FF2B5EF4-FFF2-40B4-BE49-F238E27FC236}">
                <a16:creationId xmlns:a16="http://schemas.microsoft.com/office/drawing/2014/main" id="{FAC59E82-3F31-8A47-A014-736699EE05E3}"/>
              </a:ext>
            </a:extLst>
          </p:cNvPr>
          <p:cNvSpPr txBox="1"/>
          <p:nvPr/>
        </p:nvSpPr>
        <p:spPr>
          <a:xfrm>
            <a:off x="276480" y="4086721"/>
            <a:ext cx="11914200" cy="2086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200" b="0" i="1" strike="noStrike" spc="-1">
                <a:latin typeface="Arial"/>
              </a:rPr>
              <a:t>Potential policy applications for the COVID crisis:</a:t>
            </a:r>
            <a:endParaRPr lang="en-GB" sz="2200" b="0" strike="noStrike" spc="-1">
              <a:latin typeface="Arial"/>
            </a:endParaRPr>
          </a:p>
          <a:p>
            <a:endParaRPr lang="en-GB" sz="2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Impact of changes in commuting patterns on transportation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Indicators on physical contacts within transportation (basis of the </a:t>
            </a:r>
            <a:r>
              <a:rPr lang="en-GB" sz="2000" b="0" strike="noStrike" spc="-1" err="1">
                <a:latin typeface="Arial"/>
              </a:rPr>
              <a:t>EpiSIM</a:t>
            </a:r>
            <a:r>
              <a:rPr lang="en-GB" sz="2000" b="0" strike="noStrike" spc="-1">
                <a:latin typeface="Arial"/>
              </a:rPr>
              <a:t> epidemiological model)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Test of policies to limit these (flatten peak hour, higher level of service, alternative modes)</a:t>
            </a:r>
          </a:p>
        </p:txBody>
      </p:sp>
    </p:spTree>
    <p:extLst>
      <p:ext uri="{BB962C8B-B14F-4D97-AF65-F5344CB8AC3E}">
        <p14:creationId xmlns:p14="http://schemas.microsoft.com/office/powerpoint/2010/main" val="1206116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9" name="TextShape 1">
            <a:extLst>
              <a:ext uri="{FF2B5EF4-FFF2-40B4-BE49-F238E27FC236}">
                <a16:creationId xmlns:a16="http://schemas.microsoft.com/office/drawing/2014/main" id="{749630B4-A9CE-C94D-9AC2-81E5E7397097}"/>
              </a:ext>
            </a:extLst>
          </p:cNvPr>
          <p:cNvSpPr txBox="1"/>
          <p:nvPr/>
        </p:nvSpPr>
        <p:spPr>
          <a:xfrm>
            <a:off x="0" y="1244521"/>
            <a:ext cx="8018585" cy="104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2800" b="0" strike="noStrike" spc="-1">
                <a:latin typeface="Arial"/>
              </a:rPr>
              <a:t>Model exploration and sensitivity analysis</a:t>
            </a:r>
          </a:p>
        </p:txBody>
      </p:sp>
      <p:sp>
        <p:nvSpPr>
          <p:cNvPr id="10" name="TextShape 2">
            <a:extLst>
              <a:ext uri="{FF2B5EF4-FFF2-40B4-BE49-F238E27FC236}">
                <a16:creationId xmlns:a16="http://schemas.microsoft.com/office/drawing/2014/main" id="{4EED7A9F-6E57-BB4D-A133-E72969E17091}"/>
              </a:ext>
            </a:extLst>
          </p:cNvPr>
          <p:cNvSpPr txBox="1"/>
          <p:nvPr/>
        </p:nvSpPr>
        <p:spPr>
          <a:xfrm>
            <a:off x="269677" y="1842620"/>
            <a:ext cx="11773726" cy="289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200" b="0" i="1" strike="noStrike" spc="-1">
                <a:latin typeface="Arial"/>
              </a:rPr>
              <a:t>Model validation and application requires:</a:t>
            </a:r>
            <a:endParaRPr lang="en-GB" sz="2200" b="0" strike="noStrike" spc="-1">
              <a:latin typeface="Arial"/>
            </a:endParaRPr>
          </a:p>
          <a:p>
            <a:endParaRPr lang="en-GB" sz="2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Coupling with a synthetic population generator (SPENSER model, already on DAFNI) and an ad-hoc activity generator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Heterogenous data integration: street network, public transportation networks and timetables, commuting flows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Calibration, exploration and sensitivity analysis (including spatial sensitivity analysis</a:t>
            </a:r>
            <a:r>
              <a:rPr lang="en-GB" sz="1200" b="0" i="1" strike="noStrike" spc="-1">
                <a:latin typeface="Arial"/>
              </a:rPr>
              <a:t> [</a:t>
            </a:r>
            <a:r>
              <a:rPr lang="en-GB" sz="1200" b="0" i="1" strike="noStrike" spc="-1" err="1">
                <a:latin typeface="Arial"/>
              </a:rPr>
              <a:t>Raimbault</a:t>
            </a:r>
            <a:r>
              <a:rPr lang="en-GB" sz="1200" b="0" i="1" strike="noStrike" spc="-1">
                <a:latin typeface="Arial"/>
              </a:rPr>
              <a:t> et al., 2019, JASSS, 22(4)] </a:t>
            </a:r>
            <a:r>
              <a:rPr lang="en-GB" sz="2000" b="0" strike="noStrike" spc="-1">
                <a:latin typeface="Arial"/>
              </a:rPr>
              <a:t>)</a:t>
            </a:r>
          </a:p>
        </p:txBody>
      </p:sp>
      <p:sp>
        <p:nvSpPr>
          <p:cNvPr id="11" name="TextShape 3">
            <a:extLst>
              <a:ext uri="{FF2B5EF4-FFF2-40B4-BE49-F238E27FC236}">
                <a16:creationId xmlns:a16="http://schemas.microsoft.com/office/drawing/2014/main" id="{7B8DE9AF-8AF6-C548-A8D8-A546E0770348}"/>
              </a:ext>
            </a:extLst>
          </p:cNvPr>
          <p:cNvSpPr txBox="1"/>
          <p:nvPr/>
        </p:nvSpPr>
        <p:spPr>
          <a:xfrm>
            <a:off x="276480" y="4381560"/>
            <a:ext cx="11915520" cy="21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200" b="0" i="1" strike="noStrike" spc="-1">
                <a:latin typeface="Arial"/>
              </a:rPr>
              <a:t>Integration within DAFNI:</a:t>
            </a:r>
            <a:endParaRPr lang="en-GB" sz="2200" b="0" strike="noStrike" spc="-1">
              <a:latin typeface="Arial"/>
            </a:endParaRPr>
          </a:p>
          <a:p>
            <a:endParaRPr lang="en-GB" sz="2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High intra-model (high number of agents) and DOE computational burden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Numerical experiments and calibration with the </a:t>
            </a:r>
            <a:r>
              <a:rPr lang="en-GB" sz="2000" b="0" strike="noStrike" spc="-1" err="1">
                <a:latin typeface="Arial"/>
              </a:rPr>
              <a:t>OpenMOLE</a:t>
            </a:r>
            <a:r>
              <a:rPr lang="en-GB" sz="2000" b="0" strike="noStrike" spc="-1">
                <a:latin typeface="Arial"/>
              </a:rPr>
              <a:t> software </a:t>
            </a:r>
            <a:r>
              <a:rPr lang="en-GB" sz="1200" b="0" i="1" strike="noStrike" spc="-1">
                <a:latin typeface="Arial"/>
              </a:rPr>
              <a:t>[</a:t>
            </a:r>
            <a:r>
              <a:rPr lang="en-GB" sz="1200" b="0" i="1" strike="noStrike" spc="-1" err="1">
                <a:latin typeface="Arial"/>
              </a:rPr>
              <a:t>Reuillon</a:t>
            </a:r>
            <a:r>
              <a:rPr lang="en-GB" sz="1200" b="0" i="1" strike="noStrike" spc="-1">
                <a:latin typeface="Arial"/>
              </a:rPr>
              <a:t> et al., 2013, Fut. Gen. Comp. Sys., 29(8)] </a:t>
            </a:r>
            <a:endParaRPr lang="en-GB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4637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749880" y="1347840"/>
            <a:ext cx="5088212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spc="-1">
                <a:solidFill>
                  <a:srgbClr val="000000"/>
                </a:solidFill>
                <a:latin typeface="Arial"/>
              </a:rPr>
              <a:t>Current work update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448448" y="1678321"/>
            <a:ext cx="11591151" cy="50976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>
                <a:latin typeface="Arial"/>
              </a:rPr>
              <a:t>Running on DAFNI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err="1"/>
              <a:t>OpenMOLE</a:t>
            </a:r>
            <a:r>
              <a:rPr lang="en-GB" sz="2000" spc="-1"/>
              <a:t> embedding: sensitivity analysis, calibration</a:t>
            </a:r>
            <a:endParaRPr lang="en-GB" sz="2000" spc="-1">
              <a:latin typeface="Arial"/>
            </a:endParaRP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>
                <a:latin typeface="Arial"/>
              </a:rPr>
              <a:t>Road network </a:t>
            </a:r>
            <a:r>
              <a:rPr lang="en-GB" sz="2000" spc="-1" err="1">
                <a:latin typeface="Arial"/>
              </a:rPr>
              <a:t>preprocessing</a:t>
            </a:r>
            <a:r>
              <a:rPr lang="en-GB" sz="2000" spc="-1">
                <a:latin typeface="Arial"/>
              </a:rPr>
              <a:t> for </a:t>
            </a:r>
            <a:r>
              <a:rPr lang="en-GB" sz="2000" spc="-1" err="1">
                <a:latin typeface="Arial"/>
              </a:rPr>
              <a:t>MATSim</a:t>
            </a:r>
            <a:r>
              <a:rPr lang="en-GB" sz="2000" spc="-1">
                <a:latin typeface="Arial"/>
              </a:rPr>
              <a:t> on </a:t>
            </a:r>
            <a:r>
              <a:rPr lang="en-GB" sz="2000" spc="-1"/>
              <a:t>Functional Urban Areas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/>
              <a:t>SPENSER model for synthetic population generation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/>
              <a:t>Synthetic population </a:t>
            </a:r>
            <a:r>
              <a:rPr lang="en-GB" sz="2000" spc="-1" err="1"/>
              <a:t>preprocessing</a:t>
            </a:r>
            <a:r>
              <a:rPr lang="en-GB" sz="2000" spc="-1"/>
              <a:t> for </a:t>
            </a:r>
            <a:r>
              <a:rPr lang="en-GB" sz="2000" spc="-1" err="1"/>
              <a:t>MATSim</a:t>
            </a:r>
            <a:r>
              <a:rPr lang="en-GB" sz="2000" spc="-1"/>
              <a:t> on Functional Urban Areas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/>
              <a:t>One-mode </a:t>
            </a:r>
            <a:r>
              <a:rPr lang="en-GB" sz="2000" spc="-1" err="1"/>
              <a:t>MATSim</a:t>
            </a:r>
            <a:r>
              <a:rPr lang="en-GB" sz="2000" spc="-1"/>
              <a:t> model coupled with road network and synthetic population processors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/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/>
              <a:t>Current work: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/>
              <a:t>SPENSER and </a:t>
            </a:r>
            <a:r>
              <a:rPr lang="en-GB" sz="2000" spc="-1" err="1"/>
              <a:t>MATSim</a:t>
            </a:r>
            <a:r>
              <a:rPr lang="en-GB" sz="2000" spc="-1"/>
              <a:t> visualisations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/>
              <a:t>Four-stage model for travel demand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/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/>
              <a:t>Future work: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/>
              <a:t>Multimodal data processing and </a:t>
            </a:r>
            <a:r>
              <a:rPr lang="en-GB" sz="2000" spc="-1" err="1"/>
              <a:t>MATSim</a:t>
            </a:r>
            <a:r>
              <a:rPr lang="en-GB" sz="2000" spc="-1"/>
              <a:t> model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/>
              <a:t>Health indicators downstream </a:t>
            </a:r>
            <a:r>
              <a:rPr lang="en-GB" sz="2000" spc="-1" err="1"/>
              <a:t>MATSim</a:t>
            </a:r>
            <a:endParaRPr lang="en-GB" sz="2000" spc="-1"/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/>
              <a:t>Sensitivity analysis, calibration and validation using </a:t>
            </a:r>
            <a:r>
              <a:rPr lang="en-GB" sz="2000" spc="-1" err="1"/>
              <a:t>OpenMOLE</a:t>
            </a:r>
            <a:endParaRPr lang="en-GB" sz="2000" spc="-1"/>
          </a:p>
          <a:p>
            <a:pPr marL="1440">
              <a:buClr>
                <a:srgbClr val="000000"/>
              </a:buClr>
              <a:buSzPct val="45000"/>
            </a:pPr>
            <a:endParaRPr lang="en-GB" sz="2000" b="0" strike="noStrike" spc="-1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83923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749880" y="1529280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spc="-1" err="1">
                <a:solidFill>
                  <a:srgbClr val="000000"/>
                </a:solidFill>
                <a:latin typeface="Arial"/>
              </a:rPr>
              <a:t>OpenMOLE</a:t>
            </a:r>
            <a:r>
              <a:rPr lang="en-GB" sz="2800" spc="-1">
                <a:solidFill>
                  <a:srgbClr val="000000"/>
                </a:solidFill>
                <a:latin typeface="Arial"/>
              </a:rPr>
              <a:t> model exploration software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413280" y="2179080"/>
            <a:ext cx="11580798" cy="3734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>
                <a:solidFill>
                  <a:srgbClr val="000000"/>
                </a:solidFill>
              </a:rPr>
              <a:t>Aim: to provide </a:t>
            </a:r>
            <a:r>
              <a:rPr lang="en-GB" sz="2000" spc="-1" err="1">
                <a:solidFill>
                  <a:srgbClr val="000000"/>
                </a:solidFill>
              </a:rPr>
              <a:t>OpenMOLE</a:t>
            </a:r>
            <a:r>
              <a:rPr lang="en-GB" sz="2000" spc="-1">
                <a:solidFill>
                  <a:srgbClr val="000000"/>
                </a:solidFill>
              </a:rPr>
              <a:t> methods (Design of Experiments, Sensitivity Analysis, Genetic Algorithm Calibration, Diversity Search, Spatial Sensitivity Analysis) to DAFNI users</a:t>
            </a:r>
            <a:endParaRPr lang="en-GB" sz="2000" b="0" strike="noStrike" spc="-1">
              <a:solidFill>
                <a:srgbClr val="000000"/>
              </a:solidFill>
              <a:latin typeface="Arial"/>
              <a:ea typeface="DejaVu Sans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>
              <a:solidFill>
                <a:srgbClr val="000000"/>
              </a:solidFill>
              <a:latin typeface="Arial"/>
              <a:ea typeface="DejaVu Sans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Running workflow with </a:t>
            </a:r>
            <a:r>
              <a:rPr lang="en-GB" sz="2000" b="0" strike="noStrike" spc="-1" err="1">
                <a:solidFill>
                  <a:srgbClr val="000000"/>
                </a:solidFill>
                <a:latin typeface="Arial"/>
                <a:ea typeface="DejaVu Sans"/>
              </a:rPr>
              <a:t>OpenMOLE</a:t>
            </a:r>
            <a:r>
              <a:rPr lang="en-GB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 + visualization (dummy example of a </a:t>
            </a:r>
            <a:r>
              <a:rPr lang="en-GB" sz="2000" b="0" strike="noStrike" spc="-1" err="1">
                <a:solidFill>
                  <a:srgbClr val="000000"/>
                </a:solidFill>
                <a:latin typeface="Arial"/>
                <a:ea typeface="DejaVu Sans"/>
              </a:rPr>
              <a:t>Saltelli</a:t>
            </a:r>
            <a:r>
              <a:rPr lang="en-GB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 Global Sensitivity Analysis)</a:t>
            </a:r>
            <a:endParaRPr lang="en-GB" sz="2000" b="0" strike="noStrike" spc="-1">
              <a:latin typeface="Arial"/>
            </a:endParaRP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GB" sz="2000" spc="-1">
                <a:solidFill>
                  <a:srgbClr val="000000"/>
                </a:solidFill>
              </a:rPr>
              <a:t>Need to embed model inside the </a:t>
            </a:r>
            <a:r>
              <a:rPr lang="en-GB" sz="2000" spc="-1" err="1">
                <a:solidFill>
                  <a:srgbClr val="000000"/>
                </a:solidFill>
              </a:rPr>
              <a:t>OpenMOLE</a:t>
            </a:r>
            <a:r>
              <a:rPr lang="en-GB" sz="2000" spc="-1">
                <a:solidFill>
                  <a:srgbClr val="000000"/>
                </a:solidFill>
              </a:rPr>
              <a:t> docker with experiment scripts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GB" sz="2000" spc="-1">
                <a:solidFill>
                  <a:srgbClr val="000000"/>
                </a:solidFill>
              </a:rPr>
              <a:t>No interactive access to workflow system (future possibility as a visualization step?)</a:t>
            </a:r>
            <a:endParaRPr lang="en-GB" sz="2000" spc="-1"/>
          </a:p>
          <a:p>
            <a:pPr marL="458640" lvl="1">
              <a:buClr>
                <a:srgbClr val="000000"/>
              </a:buClr>
              <a:buSzPct val="45000"/>
            </a:pPr>
            <a:endParaRPr lang="en-GB" sz="2000" b="0" strike="noStrike" spc="-1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>
                <a:latin typeface="Arial"/>
              </a:rPr>
              <a:t>Running workflow with a NSGA2 calibration for a real model (urban network </a:t>
            </a:r>
            <a:r>
              <a:rPr lang="en-GB" sz="2000" spc="-1"/>
              <a:t>model – see https://</a:t>
            </a:r>
            <a:r>
              <a:rPr lang="en-GB" sz="2000" spc="-1" err="1"/>
              <a:t>arxiv.org</a:t>
            </a:r>
            <a:r>
              <a:rPr lang="en-GB" sz="2000" spc="-1"/>
              <a:t>/abs/2009.05528)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9372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374130" y="34988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latin typeface="Arial"/>
              </a:rPr>
              <a:t>Embedding </a:t>
            </a:r>
            <a:r>
              <a:rPr lang="en-GB" sz="2800" b="0" strike="noStrike" spc="-1" err="1">
                <a:latin typeface="Arial"/>
              </a:rPr>
              <a:t>OpenMOLE</a:t>
            </a:r>
            <a:r>
              <a:rPr lang="en-GB" sz="2800" b="0" strike="noStrike" spc="-1">
                <a:latin typeface="Arial"/>
              </a:rPr>
              <a:t> experiments in DAFNI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081" y="568230"/>
            <a:ext cx="10644518" cy="6277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51B100-849A-7842-B42C-02D3BF157312}"/>
              </a:ext>
            </a:extLst>
          </p:cNvPr>
          <p:cNvSpPr/>
          <p:nvPr/>
        </p:nvSpPr>
        <p:spPr>
          <a:xfrm>
            <a:off x="2802577" y="3621975"/>
            <a:ext cx="3847605" cy="294508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76E3F6B-4B3F-EC47-A576-30B6A8578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09" y="3767129"/>
            <a:ext cx="3655532" cy="7454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C62218-D954-404B-98FB-8A8AD96BE4DD}"/>
              </a:ext>
            </a:extLst>
          </p:cNvPr>
          <p:cNvCxnSpPr>
            <a:cxnSpLocks/>
          </p:cNvCxnSpPr>
          <p:nvPr/>
        </p:nvCxnSpPr>
        <p:spPr>
          <a:xfrm flipV="1">
            <a:off x="2802576" y="3111335"/>
            <a:ext cx="1436915" cy="503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8AF28A-F9AF-BC46-B3EE-5DF4C6ABF486}"/>
              </a:ext>
            </a:extLst>
          </p:cNvPr>
          <p:cNvCxnSpPr>
            <a:cxnSpLocks/>
          </p:cNvCxnSpPr>
          <p:nvPr/>
        </p:nvCxnSpPr>
        <p:spPr>
          <a:xfrm flipH="1" flipV="1">
            <a:off x="5272644" y="3111335"/>
            <a:ext cx="1377538" cy="510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002963-1A43-9E49-B593-84D8AB3E9A0E}"/>
              </a:ext>
            </a:extLst>
          </p:cNvPr>
          <p:cNvSpPr txBox="1"/>
          <p:nvPr/>
        </p:nvSpPr>
        <p:spPr>
          <a:xfrm>
            <a:off x="3922312" y="451963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Docker 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A8F9E3-1AB4-3843-883E-198E7973E908}"/>
              </a:ext>
            </a:extLst>
          </p:cNvPr>
          <p:cNvSpPr/>
          <p:nvPr/>
        </p:nvSpPr>
        <p:spPr>
          <a:xfrm>
            <a:off x="3051956" y="5080852"/>
            <a:ext cx="1608133" cy="12089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B7164-654E-D34F-BF5D-E99690344C4A}"/>
              </a:ext>
            </a:extLst>
          </p:cNvPr>
          <p:cNvSpPr txBox="1"/>
          <p:nvPr/>
        </p:nvSpPr>
        <p:spPr>
          <a:xfrm>
            <a:off x="3051957" y="5094515"/>
            <a:ext cx="1608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Model code</a:t>
            </a:r>
            <a:br>
              <a:rPr lang="en-US" i="1"/>
            </a:br>
            <a:r>
              <a:rPr lang="en-US" i="1"/>
              <a:t>- tested: JVM</a:t>
            </a:r>
          </a:p>
          <a:p>
            <a:r>
              <a:rPr lang="en-US" i="1"/>
              <a:t>- R, python, C, etc.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2CEF8E-D75A-D042-8426-0D35DCD5E493}"/>
              </a:ext>
            </a:extLst>
          </p:cNvPr>
          <p:cNvSpPr txBox="1"/>
          <p:nvPr/>
        </p:nvSpPr>
        <p:spPr>
          <a:xfrm>
            <a:off x="4909468" y="5095127"/>
            <a:ext cx="1608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Experiment</a:t>
            </a:r>
          </a:p>
          <a:p>
            <a:r>
              <a:rPr lang="en-US" i="1"/>
              <a:t>Script (.oms)</a:t>
            </a:r>
            <a:br>
              <a:rPr lang="en-US" i="1"/>
            </a:br>
            <a:endParaRPr lang="en-US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B161A3-E8AE-EA43-B280-F1E1097C5933}"/>
              </a:ext>
            </a:extLst>
          </p:cNvPr>
          <p:cNvSpPr/>
          <p:nvPr/>
        </p:nvSpPr>
        <p:spPr>
          <a:xfrm>
            <a:off x="4839983" y="5089017"/>
            <a:ext cx="1608133" cy="78765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2176B7-0692-8E49-A7B3-D8BA9EA9C1B9}"/>
              </a:ext>
            </a:extLst>
          </p:cNvPr>
          <p:cNvCxnSpPr/>
          <p:nvPr/>
        </p:nvCxnSpPr>
        <p:spPr>
          <a:xfrm>
            <a:off x="6858000" y="3111335"/>
            <a:ext cx="1637118" cy="68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90E984-2B62-3147-BBC5-B374EFEFBFA3}"/>
              </a:ext>
            </a:extLst>
          </p:cNvPr>
          <p:cNvSpPr txBox="1"/>
          <p:nvPr/>
        </p:nvSpPr>
        <p:spPr>
          <a:xfrm>
            <a:off x="8058783" y="3921667"/>
            <a:ext cx="19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Visualization in R</a:t>
            </a:r>
          </a:p>
        </p:txBody>
      </p:sp>
    </p:spTree>
    <p:extLst>
      <p:ext uri="{BB962C8B-B14F-4D97-AF65-F5344CB8AC3E}">
        <p14:creationId xmlns:p14="http://schemas.microsoft.com/office/powerpoint/2010/main" val="5662788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207876" y="19345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Script for model and global sensitivity analysis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1" y="555617"/>
            <a:ext cx="10644518" cy="63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508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469133" y="34988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Visualisation of results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081" y="559316"/>
            <a:ext cx="10644518" cy="62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788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9022C5-DEFA-524A-97CB-420ABC5F3EA7}"/>
              </a:ext>
            </a:extLst>
          </p:cNvPr>
          <p:cNvSpPr/>
          <p:nvPr/>
        </p:nvSpPr>
        <p:spPr>
          <a:xfrm>
            <a:off x="86878" y="1260000"/>
            <a:ext cx="12190680" cy="505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64" name="CustomShape 4"/>
          <p:cNvSpPr/>
          <p:nvPr/>
        </p:nvSpPr>
        <p:spPr>
          <a:xfrm>
            <a:off x="149077" y="1480071"/>
            <a:ext cx="11574000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spc="-1">
                <a:solidFill>
                  <a:srgbClr val="000000"/>
                </a:solidFill>
              </a:rPr>
              <a:t>Road network </a:t>
            </a:r>
            <a:r>
              <a:rPr lang="en-GB" sz="2800" spc="-1" err="1">
                <a:solidFill>
                  <a:srgbClr val="000000"/>
                </a:solidFill>
              </a:rPr>
              <a:t>preprocessing</a:t>
            </a:r>
            <a:r>
              <a:rPr lang="en-GB" sz="2800" spc="-1">
                <a:solidFill>
                  <a:srgbClr val="000000"/>
                </a:solidFill>
              </a:rPr>
              <a:t> for </a:t>
            </a:r>
            <a:r>
              <a:rPr lang="en-GB" sz="2800" spc="-1" err="1">
                <a:solidFill>
                  <a:srgbClr val="000000"/>
                </a:solidFill>
              </a:rPr>
              <a:t>MATSim</a:t>
            </a:r>
            <a:r>
              <a:rPr lang="en-GB" sz="2800" spc="-1">
                <a:solidFill>
                  <a:srgbClr val="000000"/>
                </a:solidFill>
              </a:rPr>
              <a:t> on Functional Urban Areas</a:t>
            </a:r>
            <a:endParaRPr lang="en-GB" sz="2800" spc="-1"/>
          </a:p>
          <a:p>
            <a:pPr algn="ctr">
              <a:lnSpc>
                <a:spcPct val="100000"/>
              </a:lnSpc>
            </a:pPr>
            <a:endParaRPr lang="en-GB" sz="2800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800" b="0" strike="noStrike" spc="-1">
              <a:latin typeface="Arial"/>
            </a:endParaRPr>
          </a:p>
        </p:txBody>
      </p:sp>
      <p:sp>
        <p:nvSpPr>
          <p:cNvPr id="65" name="CustomShape 5"/>
          <p:cNvSpPr/>
          <p:nvPr/>
        </p:nvSpPr>
        <p:spPr>
          <a:xfrm>
            <a:off x="413279" y="2179080"/>
            <a:ext cx="11473921" cy="45074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0C7F-F296-AE46-ACCD-B4A1AF33F083}"/>
              </a:ext>
            </a:extLst>
          </p:cNvPr>
          <p:cNvSpPr txBox="1"/>
          <p:nvPr/>
        </p:nvSpPr>
        <p:spPr>
          <a:xfrm>
            <a:off x="304800" y="6317218"/>
            <a:ext cx="93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Implemented in the </a:t>
            </a:r>
            <a:r>
              <a:rPr lang="en-US" i="1" err="1"/>
              <a:t>spatialdata</a:t>
            </a:r>
            <a:r>
              <a:rPr lang="en-US"/>
              <a:t> </a:t>
            </a:r>
            <a:r>
              <a:rPr lang="en-US" err="1"/>
              <a:t>scala</a:t>
            </a:r>
            <a:r>
              <a:rPr lang="en-US"/>
              <a:t> library, DAFNI embedding with a </a:t>
            </a:r>
            <a:r>
              <a:rPr lang="en-US" err="1"/>
              <a:t>sbt</a:t>
            </a:r>
            <a:r>
              <a:rPr lang="en-US"/>
              <a:t> docker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606A914-4D76-B748-B7ED-20E4B0B68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31" y="2249340"/>
            <a:ext cx="2856998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D27DD-B75C-DD41-AF6B-6B711CEED4F0}"/>
              </a:ext>
            </a:extLst>
          </p:cNvPr>
          <p:cNvSpPr txBox="1"/>
          <p:nvPr/>
        </p:nvSpPr>
        <p:spPr>
          <a:xfrm>
            <a:off x="86878" y="30596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GHS FUAs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C429510-773A-DE4C-A3D9-35613F757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31" y="4341796"/>
            <a:ext cx="2870989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17679-6178-A14D-82EF-01D7120DE40F}"/>
              </a:ext>
            </a:extLst>
          </p:cNvPr>
          <p:cNvSpPr txBox="1"/>
          <p:nvPr/>
        </p:nvSpPr>
        <p:spPr>
          <a:xfrm>
            <a:off x="149077" y="5193323"/>
            <a:ext cx="132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OS Roads tiles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55E40F44-5A5C-8142-8B39-FC5292836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88" y="3059668"/>
            <a:ext cx="3202637" cy="213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4ADD3-3012-324D-A0E3-98EE93821AE6}"/>
              </a:ext>
            </a:extLst>
          </p:cNvPr>
          <p:cNvSpPr txBox="1"/>
          <p:nvPr/>
        </p:nvSpPr>
        <p:spPr>
          <a:xfrm>
            <a:off x="5565475" y="529463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Merge for queried FUA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84DB6-C0A1-0B40-89CA-C5FF10FA50A0}"/>
              </a:ext>
            </a:extLst>
          </p:cNvPr>
          <p:cNvCxnSpPr/>
          <p:nvPr/>
        </p:nvCxnSpPr>
        <p:spPr>
          <a:xfrm>
            <a:off x="4310020" y="263622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F3DB71-9E1B-3A4C-BC5E-08F1E528EAB9}"/>
              </a:ext>
            </a:extLst>
          </p:cNvPr>
          <p:cNvCxnSpPr>
            <a:cxnSpLocks/>
          </p:cNvCxnSpPr>
          <p:nvPr/>
        </p:nvCxnSpPr>
        <p:spPr>
          <a:xfrm flipV="1">
            <a:off x="4310020" y="4362420"/>
            <a:ext cx="914400" cy="89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1BA57-D131-4742-9ECB-FB56675CC553}"/>
              </a:ext>
            </a:extLst>
          </p:cNvPr>
          <p:cNvCxnSpPr>
            <a:cxnSpLocks/>
          </p:cNvCxnSpPr>
          <p:nvPr/>
        </p:nvCxnSpPr>
        <p:spPr>
          <a:xfrm>
            <a:off x="8432525" y="4126495"/>
            <a:ext cx="791190" cy="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A43C96-89BC-FB42-8EF5-2EA851C75A97}"/>
              </a:ext>
            </a:extLst>
          </p:cNvPr>
          <p:cNvSpPr txBox="1"/>
          <p:nvPr/>
        </p:nvSpPr>
        <p:spPr>
          <a:xfrm>
            <a:off x="9142994" y="3788076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topological network</a:t>
            </a:r>
            <a:br>
              <a:rPr lang="en-US" dirty="0"/>
            </a:br>
            <a:r>
              <a:rPr lang="en-US" dirty="0"/>
              <a:t>Export to MATSim xml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1507</TotalTime>
  <Words>700</Words>
  <Application>Microsoft Macintosh PowerPoint</Application>
  <PresentationFormat>Widescreen</PresentationFormat>
  <Paragraphs>139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Garavito Ramirez, Rocio (STFC,RAL,SC)</dc:creator>
  <dc:description/>
  <cp:lastModifiedBy>Raimbault, Juste</cp:lastModifiedBy>
  <cp:revision>75</cp:revision>
  <dcterms:created xsi:type="dcterms:W3CDTF">2020-06-23T10:31:25Z</dcterms:created>
  <dcterms:modified xsi:type="dcterms:W3CDTF">2021-04-14T12:12:29Z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STFC</vt:lpwstr>
  </property>
  <property fmtid="{D5CDD505-2E9C-101B-9397-08002B2CF9AE}" pid="4" name="ContentTypeId">
    <vt:lpwstr>0x0101002922EB45DA1B5B48B0A88B61E45C08AC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2</vt:i4>
  </property>
  <property fmtid="{D5CDD505-2E9C-101B-9397-08002B2CF9AE}" pid="10" name="PresentationFormat">
    <vt:lpwstr>Widescreen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</vt:i4>
  </property>
</Properties>
</file>